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9" r:id="rId9"/>
    <p:sldId id="270" r:id="rId1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3548" autoAdjust="0"/>
  </p:normalViewPr>
  <p:slideViewPr>
    <p:cSldViewPr>
      <p:cViewPr varScale="1">
        <p:scale>
          <a:sx n="79" d="100"/>
          <a:sy n="79" d="100"/>
        </p:scale>
        <p:origin x="-132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61631740965"/>
          <c:y val="5.0420109857401849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1 полугодие 2022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86971662126425E-3"/>
                  <c:y val="-0.2338479854966583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2600,0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6F-4DCA-BAB5-A5896CF9A3F3}"/>
                </c:ext>
              </c:extLst>
            </c:dLbl>
            <c:dLbl>
              <c:idx val="1"/>
              <c:layout>
                <c:manualLayout>
                  <c:x val="1.1642038591722526E-3"/>
                  <c:y val="-4.57004626998944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30,0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6F-4DCA-BAB5-A5896CF9A3F3}"/>
                </c:ext>
              </c:extLst>
            </c:dLbl>
            <c:dLbl>
              <c:idx val="2"/>
              <c:layout>
                <c:manualLayout>
                  <c:x val="7.3609372730293722E-3"/>
                  <c:y val="-0.342573910219986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4334,6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6F-4DCA-BAB5-A5896CF9A3F3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2600</c:v>
                </c:pt>
                <c:pt idx="1">
                  <c:v>30</c:v>
                </c:pt>
                <c:pt idx="2">
                  <c:v>4334.6000000000004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6F-4DCA-BAB5-A5896CF9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7415808"/>
        <c:axId val="107417600"/>
      </c:barChart>
      <c:catAx>
        <c:axId val="1074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417600"/>
        <c:crosses val="autoZero"/>
        <c:auto val="1"/>
        <c:lblAlgn val="ctr"/>
        <c:lblOffset val="100"/>
        <c:noMultiLvlLbl val="0"/>
      </c:catAx>
      <c:valAx>
        <c:axId val="1074176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7415808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83731640874511"/>
          <c:y val="3.3457477609113294E-2"/>
          <c:w val="0.32416267942583965"/>
          <c:h val="0.84033613445378164"/>
        </c:manualLayout>
      </c:layout>
      <c:overlay val="0"/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Объем</a:t>
            </a:r>
            <a:r>
              <a:rPr lang="ru-RU" baseline="0" dirty="0"/>
              <a:t> исполнения, </a:t>
            </a:r>
            <a:r>
              <a:rPr lang="ru-RU" baseline="0" dirty="0" err="1"/>
              <a:t>тыс.рублей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18281700</c:v>
                </c:pt>
                <c:pt idx="1">
                  <c:v>8485748.4800000004</c:v>
                </c:pt>
                <c:pt idx="2" formatCode="General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4-43FA-BEFB-869E04DB2B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604570.6</c:v>
                </c:pt>
                <c:pt idx="1">
                  <c:v>1118112.05</c:v>
                </c:pt>
                <c:pt idx="2" formatCode="General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44-43FA-BEFB-869E04DB2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56000"/>
        <c:axId val="107457536"/>
      </c:barChart>
      <c:catAx>
        <c:axId val="1074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457536"/>
        <c:crosses val="autoZero"/>
        <c:auto val="1"/>
        <c:lblAlgn val="ctr"/>
        <c:lblOffset val="100"/>
        <c:noMultiLvlLbl val="0"/>
      </c:catAx>
      <c:valAx>
        <c:axId val="1074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4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0.17629</cdr:x>
      <cdr:y>0.06607</cdr:y>
    </cdr:from>
    <cdr:to>
      <cdr:x>0.2687</cdr:x>
      <cdr:y>0.1424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17489" y="305197"/>
          <a:ext cx="743040" cy="35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656B8-52F0-42A2-92D4-0336D0D990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F:\Центральная площадь 2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852936"/>
            <a:ext cx="8496944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1772816"/>
            <a:ext cx="8128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203848" y="2204864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67 752,68 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63 769,77 тыс.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Профицит –3 982,90 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17391"/>
              </p:ext>
            </p:extLst>
          </p:nvPr>
        </p:nvGraphicFramePr>
        <p:xfrm>
          <a:off x="20638" y="2011363"/>
          <a:ext cx="9072562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7" imgW="8458286" imgH="4381641" progId="Excel.Sheet.8">
                  <p:embed/>
                </p:oleObj>
              </mc:Choice>
              <mc:Fallback>
                <p:oleObj name="Worksheet" r:id="rId7" imgW="8458286" imgH="4381641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011363"/>
                        <a:ext cx="9072562" cy="524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889427"/>
              </p:ext>
            </p:extLst>
          </p:nvPr>
        </p:nvGraphicFramePr>
        <p:xfrm>
          <a:off x="0" y="1922463"/>
          <a:ext cx="882015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Лист" r:id="rId5" imgW="9353399" imgH="4667122" progId="Excel.Sheet.8">
                  <p:embed/>
                </p:oleObj>
              </mc:Choice>
              <mc:Fallback>
                <p:oleObj name="Лист" r:id="rId5" imgW="9353399" imgH="4667122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2463"/>
                        <a:ext cx="8820150" cy="469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Сорум за 2022 год 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59661"/>
              </p:ext>
            </p:extLst>
          </p:nvPr>
        </p:nvGraphicFramePr>
        <p:xfrm>
          <a:off x="611560" y="1268760"/>
          <a:ext cx="8039100" cy="4674465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двенадцать месяцев 2022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4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5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465,20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465,20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95,40%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321,05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321,05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8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110 071,26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110 071,26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4 640 515,04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994 893,31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21,44 %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9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44 121 554,81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320,82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80,38 %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1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4 812 865,00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4 812 865,00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6 691 836,00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6 691 836,00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76 170 628,36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63 193 326,64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972239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06545"/>
              </p:ext>
            </p:extLst>
          </p:nvPr>
        </p:nvGraphicFramePr>
        <p:xfrm>
          <a:off x="665163" y="1281113"/>
          <a:ext cx="1103312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5" imgW="933361" imgH="171450" progId="Excel.Sheet.8">
                  <p:embed/>
                </p:oleObj>
              </mc:Choice>
              <mc:Fallback>
                <p:oleObj name="Worksheet" r:id="rId5" imgW="933361" imgH="171450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281113"/>
                        <a:ext cx="1103312" cy="17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39471"/>
              </p:ext>
            </p:extLst>
          </p:nvPr>
        </p:nvGraphicFramePr>
        <p:xfrm>
          <a:off x="827584" y="4293096"/>
          <a:ext cx="7776864" cy="2180814"/>
        </p:xfrm>
        <a:graphic>
          <a:graphicData uri="http://schemas.openxmlformats.org/drawingml/2006/table">
            <a:tbl>
              <a:tblPr/>
              <a:tblGrid>
                <a:gridCol w="3603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3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3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 а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2022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35 084 751,16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26 430 576,36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9 036 803,65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9 035 744,46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44 121 554,81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35 466 320,82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016529D-FC3E-4790-A6F1-E6B38B42B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834454"/>
              </p:ext>
            </p:extLst>
          </p:nvPr>
        </p:nvGraphicFramePr>
        <p:xfrm>
          <a:off x="1574623" y="1397000"/>
          <a:ext cx="6237737" cy="256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800" i="1" dirty="0"/>
              <a:t>Администрация сельского поселения </a:t>
            </a:r>
            <a:r>
              <a:rPr lang="ru-RU" sz="2800" i="1" dirty="0" err="1"/>
              <a:t>Сорум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Адрес фактический: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i="1" dirty="0"/>
              <a:t> ул.Центральная, 34.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i="1" dirty="0" err="1"/>
              <a:t>п.Сорум</a:t>
            </a:r>
            <a:r>
              <a:rPr lang="ru-RU" sz="2400" i="1" dirty="0"/>
              <a:t>, Белоярский р-н, ХМАО-ЮГРА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E-mail</a:t>
            </a:r>
            <a:r>
              <a:rPr lang="ru-RU" sz="2400" i="1" dirty="0"/>
              <a:t>: </a:t>
            </a:r>
            <a:r>
              <a:rPr lang="en-US" sz="2400" i="1" dirty="0"/>
              <a:t>admsorum86@yandex.ru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1600" i="1" dirty="0"/>
              <a:t>Глава администрации Большинская Марина Юрьевна, тел. (34670) 36-3-65</a:t>
            </a:r>
            <a:br>
              <a:rPr lang="ru-RU" sz="1600" i="1" dirty="0"/>
            </a:br>
            <a:r>
              <a:rPr lang="ru-RU" sz="1600" i="1" dirty="0"/>
              <a:t>секретарь (34670) 36-7-65</a:t>
            </a:r>
            <a:br>
              <a:rPr lang="ru-RU" sz="1600" i="1" dirty="0"/>
            </a:br>
            <a:r>
              <a:rPr lang="ru-RU" sz="1600" i="1" dirty="0"/>
              <a:t>специалисты (34670) 36-5-72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5876</TotalTime>
  <Words>271</Words>
  <Application>Microsoft Office PowerPoint</Application>
  <PresentationFormat>Экран (4:3)</PresentationFormat>
  <Paragraphs>140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Воздушный поток</vt:lpstr>
      <vt:lpstr>Worksheet</vt:lpstr>
      <vt:lpstr>Microsoft Excel 97-2003 Worksheet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Большинская Марина Юрьевна, тел. (34670) 36-3-65 секретарь (34670) 36-7-65 специалисты (34670) 36-5-72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1</cp:lastModifiedBy>
  <cp:revision>302</cp:revision>
  <cp:lastPrinted>2022-02-16T06:33:13Z</cp:lastPrinted>
  <dcterms:created xsi:type="dcterms:W3CDTF">2013-10-15T13:32:53Z</dcterms:created>
  <dcterms:modified xsi:type="dcterms:W3CDTF">2023-04-24T12:58:28Z</dcterms:modified>
</cp:coreProperties>
</file>